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50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0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aux Systèmes d'Information Géographique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71513"/>
            <a:ext cx="55102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Qu'est-ce qu'un SIG ?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035844"/>
            <a:ext cx="27587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61622" y="1035844"/>
            <a:ext cx="367314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Système d'Information Géographique (SIG)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34765" y="1035844"/>
            <a:ext cx="137453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 un ensemble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5750" y="1258723"/>
            <a:ext cx="52376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d'outils permettant de collecter, stocker, analyser et visualiser des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85750" y="1481603"/>
            <a:ext cx="200786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données géographiques. </a:t>
            </a:r>
            <a:endParaRPr lang="en-US" sz="1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83063"/>
            <a:ext cx="3929063" cy="2428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85750" y="4354813"/>
            <a:ext cx="5510203" cy="4457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Les SIG nous aident à comprendre les relations spatiales, les modèles et les tendances qui existent dans notre environnement. 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5938828" y="600075"/>
            <a:ext cx="21431" cy="4343372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14" name="Text 10"/>
          <p:cNvSpPr/>
          <p:nvPr/>
        </p:nvSpPr>
        <p:spPr>
          <a:xfrm>
            <a:off x="6095991" y="671513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Programme</a:t>
            </a:r>
            <a:endParaRPr lang="en-US" sz="1575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1" y="1064419"/>
            <a:ext cx="142875" cy="1285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310303" y="1042988"/>
            <a:ext cx="17530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Concepts fondamentaux des SIG</a:t>
            </a:r>
            <a:endParaRPr lang="en-US" sz="837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1" y="1307306"/>
            <a:ext cx="142875" cy="1285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10303" y="1285875"/>
            <a:ext cx="16740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de données géospatiales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1550194"/>
            <a:ext cx="142875" cy="12858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310303" y="1528763"/>
            <a:ext cx="14043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Systèmes de coordonnées</a:t>
            </a:r>
            <a:endParaRPr lang="en-US" sz="837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1" y="1793081"/>
            <a:ext cx="144661" cy="12858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312089" y="1771650"/>
            <a:ext cx="9603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d'ArcGIS</a:t>
            </a:r>
            <a:endParaRPr lang="en-US" sz="837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1" y="2035969"/>
            <a:ext cx="142875" cy="128588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310303" y="2014538"/>
            <a:ext cx="1126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Gestion des données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1" y="2278856"/>
            <a:ext cx="142875" cy="12858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310303" y="2257425"/>
            <a:ext cx="161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Symbolisation cartographique</a:t>
            </a:r>
            <a:endParaRPr lang="en-US" sz="837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1" y="2521744"/>
            <a:ext cx="142875" cy="128588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310303" y="2500313"/>
            <a:ext cx="8625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 spatiale</a:t>
            </a:r>
            <a:endParaRPr lang="en-US" sz="837" dirty="0"/>
          </a:p>
        </p:txBody>
      </p:sp>
      <p:sp>
        <p:nvSpPr>
          <p:cNvPr id="29" name="Text 18"/>
          <p:cNvSpPr/>
          <p:nvPr/>
        </p:nvSpPr>
        <p:spPr>
          <a:xfrm>
            <a:off x="142875" y="5014885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05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Concepts fondamentaux des SIG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71513"/>
            <a:ext cx="55102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Définition et composantes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042988"/>
            <a:ext cx="5510203" cy="6686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SIG est un système informatique conçu pour capturer, stocker, manipuler, analyser, gérer et présenter tous types de données spatiales ou géographiques. 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04495"/>
            <a:ext cx="144661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1848" y="1790207"/>
            <a:ext cx="4831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Matériel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985000" y="1790207"/>
            <a:ext cx="23001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Ordinateurs, GPS, scanners, imprimantes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11663"/>
            <a:ext cx="16073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7922" y="1997376"/>
            <a:ext cx="4385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Logiciel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956509" y="1997376"/>
            <a:ext cx="17046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ArcGIS, QGIS, applications SIG</a:t>
            </a:r>
            <a:endParaRPr lang="en-US" sz="83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18832"/>
            <a:ext cx="142875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0063" y="2204545"/>
            <a:ext cx="4974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Données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997502" y="2204545"/>
            <a:ext cx="24633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Informations géographiques et attributaires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426001"/>
            <a:ext cx="160734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7922" y="2411713"/>
            <a:ext cx="667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Utilisateurs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1185332" y="2411713"/>
            <a:ext cx="1678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Experts SIG, décideurs, public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2633170"/>
            <a:ext cx="160734" cy="1285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17922" y="2618882"/>
            <a:ext cx="5675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Méthodes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1085431" y="2618882"/>
            <a:ext cx="19010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Procédures, workflows, standards</a:t>
            </a:r>
            <a:endParaRPr lang="en-US" sz="837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2854626"/>
            <a:ext cx="3929063" cy="2500313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5938828" y="600075"/>
            <a:ext cx="3062297" cy="48977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3" name="Shape 14"/>
          <p:cNvSpPr/>
          <p:nvPr/>
        </p:nvSpPr>
        <p:spPr>
          <a:xfrm>
            <a:off x="5938828" y="600075"/>
            <a:ext cx="21431" cy="4897738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4" name="Text 15"/>
          <p:cNvSpPr/>
          <p:nvPr/>
        </p:nvSpPr>
        <p:spPr>
          <a:xfrm>
            <a:off x="6095991" y="671513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des SIG</a:t>
            </a:r>
            <a:endParaRPr lang="en-US" sz="1575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1" y="1064419"/>
            <a:ext cx="160734" cy="12858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328163" y="1042988"/>
            <a:ext cx="2224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Urbanisme et aménagement du territoire</a:t>
            </a:r>
            <a:endParaRPr lang="en-US" sz="837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1" y="1307306"/>
            <a:ext cx="142875" cy="128588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310303" y="1285875"/>
            <a:ext cx="18035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Gestion des ressources naturelles</a:t>
            </a:r>
            <a:endParaRPr lang="en-US" sz="837" dirty="0"/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1" y="1550194"/>
            <a:ext cx="144661" cy="128588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312089" y="1528763"/>
            <a:ext cx="12146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Transport et logistique</a:t>
            </a:r>
            <a:endParaRPr lang="en-US" sz="837" dirty="0"/>
          </a:p>
        </p:txBody>
      </p:sp>
      <p:pic>
        <p:nvPicPr>
          <p:cNvPr id="31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5991" y="1793081"/>
            <a:ext cx="144661" cy="128588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6312089" y="1771650"/>
            <a:ext cx="17411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Santé publique et épidémiologie</a:t>
            </a:r>
            <a:endParaRPr lang="en-US" sz="837" dirty="0"/>
          </a:p>
        </p:txBody>
      </p:sp>
      <p:pic>
        <p:nvPicPr>
          <p:cNvPr id="3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91" y="2035969"/>
            <a:ext cx="142875" cy="128588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6310303" y="2014538"/>
            <a:ext cx="16409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Sécurité et gestion des risques</a:t>
            </a:r>
            <a:endParaRPr lang="en-US" sz="837" dirty="0"/>
          </a:p>
        </p:txBody>
      </p:sp>
      <p:pic>
        <p:nvPicPr>
          <p:cNvPr id="3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991" y="2278856"/>
            <a:ext cx="144661" cy="128588"/>
          </a:xfrm>
          <a:prstGeom prst="rect">
            <a:avLst/>
          </a:prstGeom>
        </p:spPr>
      </p:pic>
      <p:sp>
        <p:nvSpPr>
          <p:cNvPr id="36" name="Text 21"/>
          <p:cNvSpPr/>
          <p:nvPr/>
        </p:nvSpPr>
        <p:spPr>
          <a:xfrm>
            <a:off x="6312089" y="2257425"/>
            <a:ext cx="17233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et analyse de marché</a:t>
            </a:r>
            <a:endParaRPr lang="en-US" sz="837" dirty="0"/>
          </a:p>
        </p:txBody>
      </p:sp>
      <p:pic>
        <p:nvPicPr>
          <p:cNvPr id="37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5991" y="2521744"/>
            <a:ext cx="144661" cy="128588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6312089" y="2500313"/>
            <a:ext cx="19649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Gestion des réseaux (eau, électricité)</a:t>
            </a:r>
            <a:endParaRPr lang="en-US" sz="837" dirty="0"/>
          </a:p>
        </p:txBody>
      </p:sp>
      <p:pic>
        <p:nvPicPr>
          <p:cNvPr id="39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991" y="2764631"/>
            <a:ext cx="142875" cy="128588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6310303" y="2743200"/>
            <a:ext cx="12093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Recherche scientifique</a:t>
            </a:r>
            <a:endParaRPr lang="en-US" sz="837" dirty="0"/>
          </a:p>
        </p:txBody>
      </p:sp>
      <p:sp>
        <p:nvSpPr>
          <p:cNvPr id="41" name="Text 24"/>
          <p:cNvSpPr/>
          <p:nvPr/>
        </p:nvSpPr>
        <p:spPr>
          <a:xfrm>
            <a:off x="142875" y="5569251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82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de données géospatiales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14375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206" y="671513"/>
            <a:ext cx="1780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Données vectorielles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85750" y="957263"/>
            <a:ext cx="445599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Représentent les entités géographiques sous forme de 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741748" y="957263"/>
            <a:ext cx="53921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points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280961" y="957263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5750" y="1180142"/>
            <a:ext cx="512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lignes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98063" y="1180142"/>
            <a:ext cx="24777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045834" y="1180142"/>
            <a:ext cx="8783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polygones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1924180" y="1180142"/>
            <a:ext cx="27490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Chaque entité est définie par des 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285750" y="1403021"/>
            <a:ext cx="481656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coordonnées précises et associée à des attributs descriptifs. 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783063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28638" y="1740201"/>
            <a:ext cx="130750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Données raster 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285750" y="2025951"/>
            <a:ext cx="31311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Représentent le monde sous forme de 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3416945" y="2025951"/>
            <a:ext cx="13890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grille de cellules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4806042" y="2025951"/>
            <a:ext cx="6534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(pixels), 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285750" y="2248830"/>
            <a:ext cx="43524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où chaque cellule contient une valeur. Idéales pour les 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285750" y="2471710"/>
            <a:ext cx="510853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phénomènes continus comme l'élévation, la température ou les 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285750" y="2694589"/>
            <a:ext cx="13858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images satellites. </a:t>
            </a:r>
            <a:endParaRPr lang="en-US" sz="13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31768"/>
            <a:ext cx="3929063" cy="2500313"/>
          </a:xfrm>
          <a:prstGeom prst="rect">
            <a:avLst/>
          </a:prstGeom>
        </p:spPr>
      </p:pic>
      <p:sp>
        <p:nvSpPr>
          <p:cNvPr id="23" name="Shape 17"/>
          <p:cNvSpPr/>
          <p:nvPr/>
        </p:nvSpPr>
        <p:spPr>
          <a:xfrm>
            <a:off x="5768829" y="600075"/>
            <a:ext cx="3232296" cy="50748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4" name="Shape 18"/>
          <p:cNvSpPr/>
          <p:nvPr/>
        </p:nvSpPr>
        <p:spPr>
          <a:xfrm>
            <a:off x="5768829" y="600075"/>
            <a:ext cx="21431" cy="5074881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5" name="Text 19"/>
          <p:cNvSpPr/>
          <p:nvPr/>
        </p:nvSpPr>
        <p:spPr>
          <a:xfrm>
            <a:off x="5933136" y="671513"/>
            <a:ext cx="292511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Comparaison</a:t>
            </a:r>
            <a:endParaRPr lang="en-US" sz="1575" dirty="0"/>
          </a:p>
        </p:txBody>
      </p:sp>
      <p:sp>
        <p:nvSpPr>
          <p:cNvPr id="26" name="Shape 20"/>
          <p:cNvSpPr/>
          <p:nvPr/>
        </p:nvSpPr>
        <p:spPr>
          <a:xfrm>
            <a:off x="5933136" y="1042988"/>
            <a:ext cx="1037965" cy="328613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7" name="Text 21"/>
          <p:cNvSpPr/>
          <p:nvPr/>
        </p:nvSpPr>
        <p:spPr>
          <a:xfrm>
            <a:off x="5933136" y="1042988"/>
            <a:ext cx="1037965" cy="32861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Critère</a:t>
            </a:r>
            <a:endParaRPr lang="en-US" sz="1046" dirty="0"/>
          </a:p>
        </p:txBody>
      </p:sp>
      <p:sp>
        <p:nvSpPr>
          <p:cNvPr id="28" name="Shape 22"/>
          <p:cNvSpPr/>
          <p:nvPr/>
        </p:nvSpPr>
        <p:spPr>
          <a:xfrm>
            <a:off x="6971100" y="1042988"/>
            <a:ext cx="979447" cy="328613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9" name="Text 23"/>
          <p:cNvSpPr/>
          <p:nvPr/>
        </p:nvSpPr>
        <p:spPr>
          <a:xfrm>
            <a:off x="6971100" y="1042988"/>
            <a:ext cx="979447" cy="32861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Vecteur</a:t>
            </a:r>
            <a:endParaRPr lang="en-US" sz="1046" dirty="0"/>
          </a:p>
        </p:txBody>
      </p:sp>
      <p:sp>
        <p:nvSpPr>
          <p:cNvPr id="30" name="Shape 24"/>
          <p:cNvSpPr/>
          <p:nvPr/>
        </p:nvSpPr>
        <p:spPr>
          <a:xfrm>
            <a:off x="7950547" y="1042988"/>
            <a:ext cx="907703" cy="328613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31" name="Text 25"/>
          <p:cNvSpPr/>
          <p:nvPr/>
        </p:nvSpPr>
        <p:spPr>
          <a:xfrm>
            <a:off x="7950547" y="1042988"/>
            <a:ext cx="907703" cy="32861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Raster</a:t>
            </a:r>
            <a:endParaRPr lang="en-US" sz="1046" dirty="0"/>
          </a:p>
        </p:txBody>
      </p:sp>
      <p:sp>
        <p:nvSpPr>
          <p:cNvPr id="32" name="Shape 26"/>
          <p:cNvSpPr/>
          <p:nvPr/>
        </p:nvSpPr>
        <p:spPr>
          <a:xfrm>
            <a:off x="5933136" y="1371600"/>
            <a:ext cx="2925114" cy="503634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3" name="Text 27"/>
          <p:cNvSpPr/>
          <p:nvPr/>
        </p:nvSpPr>
        <p:spPr>
          <a:xfrm>
            <a:off x="5933136" y="1371600"/>
            <a:ext cx="1037965" cy="50363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Précision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6971100" y="1371600"/>
            <a:ext cx="979447" cy="50363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Élevée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7950547" y="1371600"/>
            <a:ext cx="907703" cy="50363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Dépend de la résolution</a:t>
            </a:r>
            <a:endParaRPr lang="en-US" sz="942" dirty="0"/>
          </a:p>
        </p:txBody>
      </p:sp>
      <p:sp>
        <p:nvSpPr>
          <p:cNvPr id="36" name="Text 30"/>
          <p:cNvSpPr/>
          <p:nvPr/>
        </p:nvSpPr>
        <p:spPr>
          <a:xfrm>
            <a:off x="5933136" y="1875234"/>
            <a:ext cx="1037965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Taille fichier</a:t>
            </a:r>
            <a:endParaRPr lang="en-US" sz="942" dirty="0"/>
          </a:p>
        </p:txBody>
      </p:sp>
      <p:sp>
        <p:nvSpPr>
          <p:cNvPr id="37" name="Text 31"/>
          <p:cNvSpPr/>
          <p:nvPr/>
        </p:nvSpPr>
        <p:spPr>
          <a:xfrm>
            <a:off x="6971100" y="1875234"/>
            <a:ext cx="979447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Généralement petite</a:t>
            </a:r>
            <a:endParaRPr lang="en-US" sz="942" dirty="0"/>
          </a:p>
        </p:txBody>
      </p:sp>
      <p:sp>
        <p:nvSpPr>
          <p:cNvPr id="38" name="Text 32"/>
          <p:cNvSpPr/>
          <p:nvPr/>
        </p:nvSpPr>
        <p:spPr>
          <a:xfrm>
            <a:off x="7950547" y="1875234"/>
            <a:ext cx="907703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Souvent grande</a:t>
            </a:r>
            <a:endParaRPr lang="en-US" sz="942" dirty="0"/>
          </a:p>
        </p:txBody>
      </p:sp>
      <p:sp>
        <p:nvSpPr>
          <p:cNvPr id="39" name="Shape 33"/>
          <p:cNvSpPr/>
          <p:nvPr/>
        </p:nvSpPr>
        <p:spPr>
          <a:xfrm>
            <a:off x="5933136" y="2382441"/>
            <a:ext cx="2925114" cy="507206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0" name="Text 34"/>
          <p:cNvSpPr/>
          <p:nvPr/>
        </p:nvSpPr>
        <p:spPr>
          <a:xfrm>
            <a:off x="5933136" y="2382441"/>
            <a:ext cx="1037965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</a:t>
            </a:r>
            <a:endParaRPr lang="en-US" sz="942" dirty="0"/>
          </a:p>
        </p:txBody>
      </p:sp>
      <p:sp>
        <p:nvSpPr>
          <p:cNvPr id="41" name="Text 35"/>
          <p:cNvSpPr/>
          <p:nvPr/>
        </p:nvSpPr>
        <p:spPr>
          <a:xfrm>
            <a:off x="6971100" y="2382441"/>
            <a:ext cx="979447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Réseau, topologie</a:t>
            </a:r>
            <a:endParaRPr lang="en-US" sz="942" dirty="0"/>
          </a:p>
        </p:txBody>
      </p:sp>
      <p:sp>
        <p:nvSpPr>
          <p:cNvPr id="42" name="Text 36"/>
          <p:cNvSpPr/>
          <p:nvPr/>
        </p:nvSpPr>
        <p:spPr>
          <a:xfrm>
            <a:off x="7950547" y="2382441"/>
            <a:ext cx="907703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Surface, modélisation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5933136" y="2889647"/>
            <a:ext cx="1037965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Représentation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6971100" y="2889647"/>
            <a:ext cx="979447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Objets discrets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7950547" y="2889647"/>
            <a:ext cx="907703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Phénomènes continus</a:t>
            </a:r>
            <a:endParaRPr lang="en-US" sz="942" dirty="0"/>
          </a:p>
        </p:txBody>
      </p:sp>
      <p:sp>
        <p:nvSpPr>
          <p:cNvPr id="46" name="Shape 40"/>
          <p:cNvSpPr/>
          <p:nvPr/>
        </p:nvSpPr>
        <p:spPr>
          <a:xfrm>
            <a:off x="5933136" y="3396853"/>
            <a:ext cx="2925114" cy="507206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7" name="Text 41"/>
          <p:cNvSpPr/>
          <p:nvPr/>
        </p:nvSpPr>
        <p:spPr>
          <a:xfrm>
            <a:off x="5933136" y="3396853"/>
            <a:ext cx="1037965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Édition</a:t>
            </a:r>
            <a:endParaRPr lang="en-US" sz="942" dirty="0"/>
          </a:p>
        </p:txBody>
      </p:sp>
      <p:sp>
        <p:nvSpPr>
          <p:cNvPr id="48" name="Text 42"/>
          <p:cNvSpPr/>
          <p:nvPr/>
        </p:nvSpPr>
        <p:spPr>
          <a:xfrm>
            <a:off x="6971100" y="3396853"/>
            <a:ext cx="979447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Facile par entité</a:t>
            </a:r>
            <a:endParaRPr lang="en-US" sz="942" dirty="0"/>
          </a:p>
        </p:txBody>
      </p:sp>
      <p:sp>
        <p:nvSpPr>
          <p:cNvPr id="49" name="Text 43"/>
          <p:cNvSpPr/>
          <p:nvPr/>
        </p:nvSpPr>
        <p:spPr>
          <a:xfrm>
            <a:off x="7950547" y="3396853"/>
            <a:ext cx="907703" cy="5072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Plus complexe</a:t>
            </a:r>
            <a:endParaRPr lang="en-US" sz="942" dirty="0"/>
          </a:p>
        </p:txBody>
      </p:sp>
      <p:pic>
        <p:nvPicPr>
          <p:cNvPr id="5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136" y="4157663"/>
            <a:ext cx="142875" cy="128588"/>
          </a:xfrm>
          <a:prstGeom prst="rect">
            <a:avLst/>
          </a:prstGeom>
        </p:spPr>
      </p:pic>
      <p:sp>
        <p:nvSpPr>
          <p:cNvPr id="51" name="Text 44"/>
          <p:cNvSpPr/>
          <p:nvPr/>
        </p:nvSpPr>
        <p:spPr>
          <a:xfrm>
            <a:off x="6147448" y="4050506"/>
            <a:ext cx="271080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choix entre vecteur et raster dépend de la nature des données et de l'analyse à effectuer</a:t>
            </a:r>
            <a:endParaRPr lang="en-US" sz="837" dirty="0"/>
          </a:p>
        </p:txBody>
      </p:sp>
      <p:sp>
        <p:nvSpPr>
          <p:cNvPr id="52" name="Text 45"/>
          <p:cNvSpPr/>
          <p:nvPr/>
        </p:nvSpPr>
        <p:spPr>
          <a:xfrm>
            <a:off x="142875" y="5746393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020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Systèmes de coordonnées et projections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1437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71513"/>
            <a:ext cx="353771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Systèmes de coordonnées géographiques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85750" y="957263"/>
            <a:ext cx="52220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Basés sur une surface sphérique ou ellipsoïdale. Les localisations 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85750" y="1180142"/>
            <a:ext cx="15303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sont exprimées en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816131" y="1180142"/>
            <a:ext cx="6794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latitude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495597" y="1180142"/>
            <a:ext cx="24777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743367" y="1180142"/>
            <a:ext cx="8288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longitude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572182" y="1180142"/>
            <a:ext cx="19895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(degrés). Exemple : WGS 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5750" y="1403021"/>
            <a:ext cx="16358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84 utilisé par le GPS. </a:t>
            </a:r>
            <a:endParaRPr lang="en-US" sz="1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783063"/>
            <a:ext cx="192881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50069" y="1740201"/>
            <a:ext cx="305903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Systèmes de coordonnées projetées 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285750" y="2025951"/>
            <a:ext cx="518122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Basés sur une surface plane. Les localisations sont exprimées en 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285750" y="2248830"/>
            <a:ext cx="131846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unités linéaires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1604218" y="2248830"/>
            <a:ext cx="417995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(mètres, pieds). Créés en projetant les coordonnées 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285750" y="2471710"/>
            <a:ext cx="421938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géographiques d'une surface 3D sur une surface 2D. </a:t>
            </a:r>
            <a:endParaRPr lang="en-US" sz="13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08889"/>
            <a:ext cx="3929063" cy="2143125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5938828" y="600075"/>
            <a:ext cx="3062297" cy="449481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1" name="Shape 15"/>
          <p:cNvSpPr/>
          <p:nvPr/>
        </p:nvSpPr>
        <p:spPr>
          <a:xfrm>
            <a:off x="5938828" y="600075"/>
            <a:ext cx="21431" cy="4494814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2" name="Text 16"/>
          <p:cNvSpPr/>
          <p:nvPr/>
        </p:nvSpPr>
        <p:spPr>
          <a:xfrm>
            <a:off x="6095991" y="671513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de projections</a:t>
            </a:r>
            <a:endParaRPr lang="en-US" sz="1575" dirty="0"/>
          </a:p>
        </p:txBody>
      </p:sp>
      <p:sp>
        <p:nvSpPr>
          <p:cNvPr id="23" name="Text 17"/>
          <p:cNvSpPr/>
          <p:nvPr/>
        </p:nvSpPr>
        <p:spPr>
          <a:xfrm>
            <a:off x="6188859" y="1042988"/>
            <a:ext cx="26693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Projections conformes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6188859" y="1293019"/>
            <a:ext cx="266939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Préservent les angles et les formes locales. Utiles pour la navigation.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6188859" y="1678781"/>
            <a:ext cx="266939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Ex: Mercator, Lambert Conformal Conic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6188859" y="1978819"/>
            <a:ext cx="26693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Projections équivalentes</a:t>
            </a:r>
            <a:endParaRPr lang="en-US" sz="1046" dirty="0"/>
          </a:p>
        </p:txBody>
      </p:sp>
      <p:sp>
        <p:nvSpPr>
          <p:cNvPr id="27" name="Text 21"/>
          <p:cNvSpPr/>
          <p:nvPr/>
        </p:nvSpPr>
        <p:spPr>
          <a:xfrm>
            <a:off x="6188859" y="2228850"/>
            <a:ext cx="266939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Préservent les surfaces. Utiles pour les analyses de densité et de distribution.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6188859" y="2614613"/>
            <a:ext cx="266939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Ex: Albers Equal Area, Mollweide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6188859" y="2914650"/>
            <a:ext cx="26693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Projections équidistantes</a:t>
            </a:r>
            <a:endParaRPr lang="en-US" sz="1046" dirty="0"/>
          </a:p>
        </p:txBody>
      </p:sp>
      <p:sp>
        <p:nvSpPr>
          <p:cNvPr id="30" name="Text 24"/>
          <p:cNvSpPr/>
          <p:nvPr/>
        </p:nvSpPr>
        <p:spPr>
          <a:xfrm>
            <a:off x="6188859" y="3164681"/>
            <a:ext cx="266939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Préservent les distances à partir d'un ou plusieurs points.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6188859" y="3550444"/>
            <a:ext cx="266939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Ex: Azimutale équidistante</a:t>
            </a:r>
            <a:endParaRPr lang="en-US" sz="942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3993356"/>
            <a:ext cx="142875" cy="128588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10303" y="3886200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Toute projection introduit des distorsions (forme, surface, distance ou direction)</a:t>
            </a:r>
            <a:endParaRPr lang="en-US" sz="837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1" y="4407694"/>
            <a:ext cx="142875" cy="128588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6310303" y="4300538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choix de la projection dépend de la zone géographique et de l'objectif de la carte</a:t>
            </a:r>
            <a:endParaRPr lang="en-US" sz="837" dirty="0"/>
          </a:p>
        </p:txBody>
      </p:sp>
      <p:sp>
        <p:nvSpPr>
          <p:cNvPr id="36" name="Text 28"/>
          <p:cNvSpPr/>
          <p:nvPr/>
        </p:nvSpPr>
        <p:spPr>
          <a:xfrm>
            <a:off x="142875" y="5166327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8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d'ArcGIS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71513"/>
            <a:ext cx="5510203" cy="6686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ArcGIS Pro est l'application SIG de bureau moderne d'Esri, conçue pour être plus intuitive et performante que son prédécesseur ArcMap. 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50879"/>
            <a:ext cx="137517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4705" y="1411588"/>
            <a:ext cx="7272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Ruban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683051"/>
            <a:ext cx="5510203" cy="4457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Situé en haut, contient des onglets contextuels regroupant les outils par fonction (Projet, Carte, Analyse, Vue, etc.). 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39538"/>
            <a:ext cx="157163" cy="157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4350" y="2200247"/>
            <a:ext cx="78411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Volets 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285750" y="2464566"/>
            <a:ext cx="16526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Fenêtres ancrables : 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938356" y="2464566"/>
            <a:ext cx="7290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Contenu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2667381" y="2464566"/>
            <a:ext cx="89704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(couches), 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3564424" y="2464566"/>
            <a:ext cx="8716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Catalogue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436101" y="2464566"/>
            <a:ext cx="89001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(données), 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285750" y="2687445"/>
            <a:ext cx="12687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Géotraitement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1554491" y="2687445"/>
            <a:ext cx="142612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(outils d'analyse). </a:t>
            </a:r>
            <a:endParaRPr lang="en-US" sz="13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88906"/>
            <a:ext cx="3929063" cy="2143125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5938828" y="600075"/>
            <a:ext cx="3062297" cy="467483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9" name="Shape 13"/>
          <p:cNvSpPr/>
          <p:nvPr/>
        </p:nvSpPr>
        <p:spPr>
          <a:xfrm>
            <a:off x="5938828" y="600075"/>
            <a:ext cx="21431" cy="4674831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0" name="Text 14"/>
          <p:cNvSpPr/>
          <p:nvPr/>
        </p:nvSpPr>
        <p:spPr>
          <a:xfrm>
            <a:off x="6095991" y="671513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Fonctionnalités clés</a:t>
            </a:r>
            <a:endParaRPr lang="en-US" sz="1575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1150144"/>
            <a:ext cx="142875" cy="1285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10303" y="1042988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Projets (.aprx) contenant plusieurs cartes, scènes 3D et mises en page</a:t>
            </a:r>
            <a:endParaRPr lang="en-US" sz="837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1" y="1564481"/>
            <a:ext cx="142875" cy="128588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310303" y="1457325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Visualisation 2D et 3D intégrée dans la même application</a:t>
            </a:r>
            <a:endParaRPr lang="en-US" sz="837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1" y="1978819"/>
            <a:ext cx="142875" cy="12858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6310303" y="1871663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64 bits pour des performances améliorées</a:t>
            </a:r>
            <a:endParaRPr lang="en-US" sz="837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1" y="2307431"/>
            <a:ext cx="160734" cy="128588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6328163" y="2286000"/>
            <a:ext cx="23656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Intégration avec ArcGIS Online et Enterprise</a:t>
            </a:r>
            <a:endParaRPr lang="en-US" sz="837" dirty="0"/>
          </a:p>
        </p:txBody>
      </p:sp>
      <p:sp>
        <p:nvSpPr>
          <p:cNvPr id="29" name="Text 19"/>
          <p:cNvSpPr/>
          <p:nvPr/>
        </p:nvSpPr>
        <p:spPr>
          <a:xfrm>
            <a:off x="6095991" y="2600325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Raccourcis utiles</a:t>
            </a:r>
            <a:endParaRPr lang="en-US" sz="1575" dirty="0"/>
          </a:p>
        </p:txBody>
      </p:sp>
      <p:sp>
        <p:nvSpPr>
          <p:cNvPr id="30" name="Text 20"/>
          <p:cNvSpPr/>
          <p:nvPr/>
        </p:nvSpPr>
        <p:spPr>
          <a:xfrm>
            <a:off x="6095991" y="2971800"/>
            <a:ext cx="71831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Zoom avant</a:t>
            </a:r>
            <a:endParaRPr lang="en-US" sz="942" dirty="0"/>
          </a:p>
        </p:txBody>
      </p:sp>
      <p:sp>
        <p:nvSpPr>
          <p:cNvPr id="31" name="Shape 21"/>
          <p:cNvSpPr/>
          <p:nvPr/>
        </p:nvSpPr>
        <p:spPr>
          <a:xfrm>
            <a:off x="8141001" y="2971800"/>
            <a:ext cx="717249" cy="235744"/>
          </a:xfrm>
          <a:prstGeom prst="rect">
            <a:avLst/>
          </a:prstGeom>
          <a:solidFill>
            <a:srgbClr val="F0F0F0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32" name="Text 22"/>
          <p:cNvSpPr/>
          <p:nvPr/>
        </p:nvSpPr>
        <p:spPr>
          <a:xfrm>
            <a:off x="8141001" y="2971800"/>
            <a:ext cx="717249" cy="235744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Ctrl + +</a:t>
            </a:r>
            <a:endParaRPr lang="en-US" sz="942" dirty="0"/>
          </a:p>
        </p:txBody>
      </p:sp>
      <p:sp>
        <p:nvSpPr>
          <p:cNvPr id="33" name="Text 23"/>
          <p:cNvSpPr/>
          <p:nvPr/>
        </p:nvSpPr>
        <p:spPr>
          <a:xfrm>
            <a:off x="6095991" y="3228975"/>
            <a:ext cx="78991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Zoom arrière</a:t>
            </a:r>
            <a:endParaRPr lang="en-US" sz="942" dirty="0"/>
          </a:p>
        </p:txBody>
      </p:sp>
      <p:sp>
        <p:nvSpPr>
          <p:cNvPr id="34" name="Shape 24"/>
          <p:cNvSpPr/>
          <p:nvPr/>
        </p:nvSpPr>
        <p:spPr>
          <a:xfrm>
            <a:off x="8141001" y="3228975"/>
            <a:ext cx="717249" cy="235744"/>
          </a:xfrm>
          <a:prstGeom prst="rect">
            <a:avLst/>
          </a:prstGeom>
          <a:solidFill>
            <a:srgbClr val="F0F0F0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35" name="Text 25"/>
          <p:cNvSpPr/>
          <p:nvPr/>
        </p:nvSpPr>
        <p:spPr>
          <a:xfrm>
            <a:off x="8141001" y="3228975"/>
            <a:ext cx="717249" cy="235744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Ctrl + -</a:t>
            </a:r>
            <a:endParaRPr lang="en-US" sz="942" dirty="0"/>
          </a:p>
        </p:txBody>
      </p:sp>
      <p:sp>
        <p:nvSpPr>
          <p:cNvPr id="36" name="Text 26"/>
          <p:cNvSpPr/>
          <p:nvPr/>
        </p:nvSpPr>
        <p:spPr>
          <a:xfrm>
            <a:off x="6095991" y="3486150"/>
            <a:ext cx="12208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Étendue précédente</a:t>
            </a:r>
            <a:endParaRPr lang="en-US" sz="942" dirty="0"/>
          </a:p>
        </p:txBody>
      </p:sp>
      <p:sp>
        <p:nvSpPr>
          <p:cNvPr id="37" name="Shape 27"/>
          <p:cNvSpPr/>
          <p:nvPr/>
        </p:nvSpPr>
        <p:spPr>
          <a:xfrm>
            <a:off x="8141001" y="3486150"/>
            <a:ext cx="717249" cy="235744"/>
          </a:xfrm>
          <a:prstGeom prst="rect">
            <a:avLst/>
          </a:prstGeom>
          <a:solidFill>
            <a:srgbClr val="F0F0F0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38" name="Text 28"/>
          <p:cNvSpPr/>
          <p:nvPr/>
        </p:nvSpPr>
        <p:spPr>
          <a:xfrm>
            <a:off x="8141001" y="3486150"/>
            <a:ext cx="717249" cy="235744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Ctrl + [</a:t>
            </a:r>
            <a:endParaRPr lang="en-US" sz="942" dirty="0"/>
          </a:p>
        </p:txBody>
      </p:sp>
      <p:sp>
        <p:nvSpPr>
          <p:cNvPr id="39" name="Text 29"/>
          <p:cNvSpPr/>
          <p:nvPr/>
        </p:nvSpPr>
        <p:spPr>
          <a:xfrm>
            <a:off x="6095991" y="3743325"/>
            <a:ext cx="10445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Étendue suivante</a:t>
            </a:r>
            <a:endParaRPr lang="en-US" sz="942" dirty="0"/>
          </a:p>
        </p:txBody>
      </p:sp>
      <p:sp>
        <p:nvSpPr>
          <p:cNvPr id="40" name="Shape 30"/>
          <p:cNvSpPr/>
          <p:nvPr/>
        </p:nvSpPr>
        <p:spPr>
          <a:xfrm>
            <a:off x="8141001" y="3743325"/>
            <a:ext cx="717249" cy="235744"/>
          </a:xfrm>
          <a:prstGeom prst="rect">
            <a:avLst/>
          </a:prstGeom>
          <a:solidFill>
            <a:srgbClr val="F0F0F0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1" name="Text 31"/>
          <p:cNvSpPr/>
          <p:nvPr/>
        </p:nvSpPr>
        <p:spPr>
          <a:xfrm>
            <a:off x="8141001" y="3743325"/>
            <a:ext cx="717249" cy="235744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Ctrl + ]</a:t>
            </a:r>
            <a:endParaRPr lang="en-US" sz="942" dirty="0"/>
          </a:p>
        </p:txBody>
      </p:sp>
      <p:sp>
        <p:nvSpPr>
          <p:cNvPr id="42" name="Text 32"/>
          <p:cNvSpPr/>
          <p:nvPr/>
        </p:nvSpPr>
        <p:spPr>
          <a:xfrm>
            <a:off x="6095991" y="4000500"/>
            <a:ext cx="7525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Sélectionner</a:t>
            </a:r>
            <a:endParaRPr lang="en-US" sz="942" dirty="0"/>
          </a:p>
        </p:txBody>
      </p:sp>
      <p:sp>
        <p:nvSpPr>
          <p:cNvPr id="43" name="Shape 33"/>
          <p:cNvSpPr/>
          <p:nvPr/>
        </p:nvSpPr>
        <p:spPr>
          <a:xfrm>
            <a:off x="8681079" y="4000500"/>
            <a:ext cx="177171" cy="235744"/>
          </a:xfrm>
          <a:prstGeom prst="rect">
            <a:avLst/>
          </a:prstGeom>
          <a:solidFill>
            <a:srgbClr val="F0F0F0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4" name="Text 34"/>
          <p:cNvSpPr/>
          <p:nvPr/>
        </p:nvSpPr>
        <p:spPr>
          <a:xfrm>
            <a:off x="8681079" y="4000500"/>
            <a:ext cx="177171" cy="235744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</a:t>
            </a:r>
            <a:endParaRPr lang="en-US" sz="942" dirty="0"/>
          </a:p>
        </p:txBody>
      </p:sp>
      <p:sp>
        <p:nvSpPr>
          <p:cNvPr id="45" name="Text 35"/>
          <p:cNvSpPr/>
          <p:nvPr/>
        </p:nvSpPr>
        <p:spPr>
          <a:xfrm>
            <a:off x="6095991" y="4257675"/>
            <a:ext cx="5381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Déplacer</a:t>
            </a:r>
            <a:endParaRPr lang="en-US" sz="942" dirty="0"/>
          </a:p>
        </p:txBody>
      </p:sp>
      <p:sp>
        <p:nvSpPr>
          <p:cNvPr id="46" name="Shape 36"/>
          <p:cNvSpPr/>
          <p:nvPr/>
        </p:nvSpPr>
        <p:spPr>
          <a:xfrm>
            <a:off x="8681079" y="4257675"/>
            <a:ext cx="177171" cy="235744"/>
          </a:xfrm>
          <a:prstGeom prst="rect">
            <a:avLst/>
          </a:prstGeom>
          <a:solidFill>
            <a:srgbClr val="F0F0F0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7" name="Text 37"/>
          <p:cNvSpPr/>
          <p:nvPr/>
        </p:nvSpPr>
        <p:spPr>
          <a:xfrm>
            <a:off x="8681079" y="4257675"/>
            <a:ext cx="177171" cy="235744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P</a:t>
            </a:r>
            <a:endParaRPr lang="en-US" sz="942" dirty="0"/>
          </a:p>
        </p:txBody>
      </p:sp>
      <p:sp>
        <p:nvSpPr>
          <p:cNvPr id="48" name="Text 38"/>
          <p:cNvSpPr/>
          <p:nvPr/>
        </p:nvSpPr>
        <p:spPr>
          <a:xfrm>
            <a:off x="142875" y="5346343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04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Gestion des données dans ArcGIS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10803"/>
            <a:ext cx="176808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995" y="671513"/>
            <a:ext cx="79904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Catalogue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285750" y="935831"/>
            <a:ext cx="158574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Dans ArcGIS Pro, le 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871495" y="935831"/>
            <a:ext cx="134796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volet Catalogue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219459" y="935831"/>
            <a:ext cx="204369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(équivalent d'ArcCatalog) 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5750" y="1158711"/>
            <a:ext cx="550922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 d'explorer, d'organiser et de gérer vos données géospatiales. 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85750" y="1381590"/>
            <a:ext cx="52952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fonctionne comme un explorateur de fichiers spécialisé pour les 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85750" y="1604470"/>
            <a:ext cx="106419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données SIG. 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980940"/>
            <a:ext cx="157163" cy="1571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4350" y="1941649"/>
            <a:ext cx="15362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Tables attributaires </a:t>
            </a:r>
            <a:endParaRPr lang="en-US" sz="1238" dirty="0"/>
          </a:p>
        </p:txBody>
      </p:sp>
      <p:sp>
        <p:nvSpPr>
          <p:cNvPr id="14" name="Text 9"/>
          <p:cNvSpPr/>
          <p:nvPr/>
        </p:nvSpPr>
        <p:spPr>
          <a:xfrm>
            <a:off x="285750" y="2205968"/>
            <a:ext cx="429791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Chaque couche de données vectorielles possède une 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4583664" y="2205968"/>
            <a:ext cx="4401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 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285750" y="2428847"/>
            <a:ext cx="10096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attributaire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1295419" y="2428847"/>
            <a:ext cx="43653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qui stocke les informations descriptives associées aux 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285750" y="2651727"/>
            <a:ext cx="546326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entités géographiques. Ces tables sont essentielles pour l'analyse et 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285750" y="2874606"/>
            <a:ext cx="13525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symbolisation. </a:t>
            </a:r>
            <a:endParaRPr lang="en-US" sz="13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211785"/>
            <a:ext cx="3929063" cy="214312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938828" y="600075"/>
            <a:ext cx="3062297" cy="489771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2" name="Shape 16"/>
          <p:cNvSpPr/>
          <p:nvPr/>
        </p:nvSpPr>
        <p:spPr>
          <a:xfrm>
            <a:off x="5938828" y="600075"/>
            <a:ext cx="21431" cy="4897710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23" name="Text 17"/>
          <p:cNvSpPr/>
          <p:nvPr/>
        </p:nvSpPr>
        <p:spPr>
          <a:xfrm>
            <a:off x="6095991" y="671513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Formats de données</a:t>
            </a:r>
            <a:endParaRPr lang="en-US" sz="1575" dirty="0"/>
          </a:p>
        </p:txBody>
      </p:sp>
      <p:sp>
        <p:nvSpPr>
          <p:cNvPr id="24" name="Shape 18"/>
          <p:cNvSpPr/>
          <p:nvPr/>
        </p:nvSpPr>
        <p:spPr>
          <a:xfrm>
            <a:off x="6095991" y="1225153"/>
            <a:ext cx="207252" cy="214313"/>
          </a:xfrm>
          <a:prstGeom prst="ellipse">
            <a:avLst/>
          </a:prstGeom>
          <a:solidFill>
            <a:srgbClr val="69B3E7"/>
          </a:solidFill>
          <a:ln/>
        </p:spPr>
      </p:sp>
      <p:sp>
        <p:nvSpPr>
          <p:cNvPr id="25" name="Text 19"/>
          <p:cNvSpPr/>
          <p:nvPr/>
        </p:nvSpPr>
        <p:spPr>
          <a:xfrm>
            <a:off x="6095991" y="1225153"/>
            <a:ext cx="2072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.shp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6374681" y="1051917"/>
            <a:ext cx="5946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Shapefile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6969286" y="1051917"/>
            <a:ext cx="1702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Format vectoriel standard,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6374681" y="1244798"/>
            <a:ext cx="24580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composé de plusieurs fichiers (.shp, .dbf, 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6374681" y="1437680"/>
            <a:ext cx="5651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.shx, etc.) </a:t>
            </a:r>
            <a:endParaRPr lang="en-US" sz="942" dirty="0"/>
          </a:p>
        </p:txBody>
      </p:sp>
      <p:sp>
        <p:nvSpPr>
          <p:cNvPr id="30" name="Shape 24"/>
          <p:cNvSpPr/>
          <p:nvPr/>
        </p:nvSpPr>
        <p:spPr>
          <a:xfrm>
            <a:off x="6095991" y="1764506"/>
            <a:ext cx="214313" cy="214313"/>
          </a:xfrm>
          <a:prstGeom prst="ellipse">
            <a:avLst/>
          </a:prstGeom>
          <a:solidFill>
            <a:srgbClr val="69B3E7"/>
          </a:solidFill>
          <a:ln/>
        </p:spPr>
      </p:sp>
      <p:sp>
        <p:nvSpPr>
          <p:cNvPr id="31" name="Text 25"/>
          <p:cNvSpPr/>
          <p:nvPr/>
        </p:nvSpPr>
        <p:spPr>
          <a:xfrm>
            <a:off x="6095991" y="176450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.gdb</a:t>
            </a:r>
            <a:endParaRPr lang="en-US" sz="732" dirty="0"/>
          </a:p>
        </p:txBody>
      </p:sp>
      <p:sp>
        <p:nvSpPr>
          <p:cNvPr id="32" name="Text 26"/>
          <p:cNvSpPr/>
          <p:nvPr/>
        </p:nvSpPr>
        <p:spPr>
          <a:xfrm>
            <a:off x="6381741" y="1687711"/>
            <a:ext cx="10986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Geodatabase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7480399" y="1687711"/>
            <a:ext cx="12488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Format natif d'Esri, 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6381741" y="1880592"/>
            <a:ext cx="19789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stocke plusieurs classes d'entités 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6095991" y="2207419"/>
            <a:ext cx="141145" cy="214313"/>
          </a:xfrm>
          <a:prstGeom prst="roundRect">
            <a:avLst/>
          </a:prstGeom>
          <a:solidFill>
            <a:srgbClr val="69B3E7"/>
          </a:solidFill>
          <a:ln/>
        </p:spPr>
      </p:sp>
      <p:sp>
        <p:nvSpPr>
          <p:cNvPr id="36" name="Text 30"/>
          <p:cNvSpPr/>
          <p:nvPr/>
        </p:nvSpPr>
        <p:spPr>
          <a:xfrm>
            <a:off x="6095991" y="2207419"/>
            <a:ext cx="14114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.tif</a:t>
            </a:r>
            <a:endParaRPr lang="en-US" sz="732" dirty="0"/>
          </a:p>
        </p:txBody>
      </p:sp>
      <p:sp>
        <p:nvSpPr>
          <p:cNvPr id="37" name="Text 31"/>
          <p:cNvSpPr/>
          <p:nvPr/>
        </p:nvSpPr>
        <p:spPr>
          <a:xfrm>
            <a:off x="6308573" y="2130623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GeoTIFF</a:t>
            </a:r>
            <a:endParaRPr lang="en-US" sz="942" dirty="0"/>
          </a:p>
        </p:txBody>
      </p:sp>
      <p:sp>
        <p:nvSpPr>
          <p:cNvPr id="38" name="Text 32"/>
          <p:cNvSpPr/>
          <p:nvPr/>
        </p:nvSpPr>
        <p:spPr>
          <a:xfrm>
            <a:off x="6822951" y="2130623"/>
            <a:ext cx="18083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Format raster géoréférencé, </a:t>
            </a:r>
            <a:endParaRPr lang="en-US" sz="942" dirty="0"/>
          </a:p>
        </p:txBody>
      </p:sp>
      <p:sp>
        <p:nvSpPr>
          <p:cNvPr id="39" name="Text 33"/>
          <p:cNvSpPr/>
          <p:nvPr/>
        </p:nvSpPr>
        <p:spPr>
          <a:xfrm>
            <a:off x="6308573" y="2323505"/>
            <a:ext cx="17575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idéal pour les images et MNT </a:t>
            </a:r>
            <a:endParaRPr lang="en-US" sz="942" dirty="0"/>
          </a:p>
        </p:txBody>
      </p:sp>
      <p:sp>
        <p:nvSpPr>
          <p:cNvPr id="40" name="Shape 34"/>
          <p:cNvSpPr/>
          <p:nvPr/>
        </p:nvSpPr>
        <p:spPr>
          <a:xfrm>
            <a:off x="6095991" y="2650331"/>
            <a:ext cx="186547" cy="214313"/>
          </a:xfrm>
          <a:prstGeom prst="ellipse">
            <a:avLst/>
          </a:prstGeom>
          <a:solidFill>
            <a:srgbClr val="69B3E7"/>
          </a:solidFill>
          <a:ln/>
        </p:spPr>
      </p:sp>
      <p:sp>
        <p:nvSpPr>
          <p:cNvPr id="41" name="Text 35"/>
          <p:cNvSpPr/>
          <p:nvPr/>
        </p:nvSpPr>
        <p:spPr>
          <a:xfrm>
            <a:off x="6095991" y="2650331"/>
            <a:ext cx="1865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.csv</a:t>
            </a:r>
            <a:endParaRPr lang="en-US" sz="732" dirty="0"/>
          </a:p>
        </p:txBody>
      </p:sp>
      <p:sp>
        <p:nvSpPr>
          <p:cNvPr id="42" name="Text 36"/>
          <p:cNvSpPr/>
          <p:nvPr/>
        </p:nvSpPr>
        <p:spPr>
          <a:xfrm>
            <a:off x="6353975" y="2573536"/>
            <a:ext cx="2363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6590333" y="2573536"/>
            <a:ext cx="20877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Données tabulaires pouvant être 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6353975" y="2766417"/>
            <a:ext cx="6546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géocodées 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6095991" y="3093244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Bonnes pratiques</a:t>
            </a:r>
            <a:endParaRPr lang="en-US" sz="1575" dirty="0"/>
          </a:p>
        </p:txBody>
      </p:sp>
      <p:pic>
        <p:nvPicPr>
          <p:cNvPr id="4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3571875"/>
            <a:ext cx="142875" cy="128588"/>
          </a:xfrm>
          <a:prstGeom prst="rect">
            <a:avLst/>
          </a:prstGeom>
        </p:spPr>
      </p:pic>
      <p:sp>
        <p:nvSpPr>
          <p:cNvPr id="47" name="Text 40"/>
          <p:cNvSpPr/>
          <p:nvPr/>
        </p:nvSpPr>
        <p:spPr>
          <a:xfrm>
            <a:off x="6310303" y="3464719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Organiser les données par projet ou thématique</a:t>
            </a:r>
            <a:endParaRPr lang="en-US" sz="837" dirty="0"/>
          </a:p>
        </p:txBody>
      </p:sp>
      <p:pic>
        <p:nvPicPr>
          <p:cNvPr id="4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3986213"/>
            <a:ext cx="142875" cy="128588"/>
          </a:xfrm>
          <a:prstGeom prst="rect">
            <a:avLst/>
          </a:prstGeom>
        </p:spPr>
      </p:pic>
      <p:sp>
        <p:nvSpPr>
          <p:cNvPr id="49" name="Text 41"/>
          <p:cNvSpPr/>
          <p:nvPr/>
        </p:nvSpPr>
        <p:spPr>
          <a:xfrm>
            <a:off x="6310303" y="3879056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Utiliser des géodatabases pour regrouper les données liées</a:t>
            </a:r>
            <a:endParaRPr lang="en-US" sz="837" dirty="0"/>
          </a:p>
        </p:txBody>
      </p:sp>
      <p:pic>
        <p:nvPicPr>
          <p:cNvPr id="5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4400550"/>
            <a:ext cx="142875" cy="128588"/>
          </a:xfrm>
          <a:prstGeom prst="rect">
            <a:avLst/>
          </a:prstGeom>
        </p:spPr>
      </p:pic>
      <p:sp>
        <p:nvSpPr>
          <p:cNvPr id="51" name="Text 42"/>
          <p:cNvSpPr/>
          <p:nvPr/>
        </p:nvSpPr>
        <p:spPr>
          <a:xfrm>
            <a:off x="6310303" y="4293394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Documenter les données avec des métadonnées</a:t>
            </a:r>
            <a:endParaRPr lang="en-US" sz="837" dirty="0"/>
          </a:p>
        </p:txBody>
      </p:sp>
      <p:pic>
        <p:nvPicPr>
          <p:cNvPr id="5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1" y="4729163"/>
            <a:ext cx="142875" cy="128588"/>
          </a:xfrm>
          <a:prstGeom prst="rect">
            <a:avLst/>
          </a:prstGeom>
        </p:spPr>
      </p:pic>
      <p:sp>
        <p:nvSpPr>
          <p:cNvPr id="53" name="Text 43"/>
          <p:cNvSpPr/>
          <p:nvPr/>
        </p:nvSpPr>
        <p:spPr>
          <a:xfrm>
            <a:off x="6310303" y="4707731"/>
            <a:ext cx="25294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Standardiser les noms de fichiers et de champs</a:t>
            </a:r>
            <a:endParaRPr lang="en-US" sz="837" dirty="0"/>
          </a:p>
        </p:txBody>
      </p:sp>
      <p:sp>
        <p:nvSpPr>
          <p:cNvPr id="54" name="Text 44"/>
          <p:cNvSpPr/>
          <p:nvPr/>
        </p:nvSpPr>
        <p:spPr>
          <a:xfrm>
            <a:off x="142875" y="5569223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049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" y="1428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Symbolisation et représentation cartographique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71513"/>
            <a:ext cx="5510203" cy="5657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symbolisation est l'art de représenter visuellement les données géographiques. Une bonne symbolisation rend la carte lisible et informative. 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33705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4350" y="1294414"/>
            <a:ext cx="125889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Symbole unique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551589"/>
            <a:ext cx="5510203" cy="3771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Toutes les entités avec le même symbole. Utile pour montrer la localisation et la distribution. </a:t>
            </a:r>
            <a:endParaRPr lang="en-US" sz="12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25197"/>
            <a:ext cx="157163" cy="157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4350" y="1985907"/>
            <a:ext cx="84318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Catégories 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285750" y="2243082"/>
            <a:ext cx="5510203" cy="3771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Symboles différents selon les valeurs d'un champ (ex: types de routes, utilisation du sol). </a:t>
            </a:r>
            <a:endParaRPr lang="en-US" sz="123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16690"/>
            <a:ext cx="157163" cy="1571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14350" y="2677399"/>
            <a:ext cx="7819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Quantités </a:t>
            </a:r>
            <a:endParaRPr lang="en-US" sz="1238" dirty="0"/>
          </a:p>
        </p:txBody>
      </p:sp>
      <p:sp>
        <p:nvSpPr>
          <p:cNvPr id="13" name="Text 7"/>
          <p:cNvSpPr/>
          <p:nvPr/>
        </p:nvSpPr>
        <p:spPr>
          <a:xfrm>
            <a:off x="285750" y="2934574"/>
            <a:ext cx="5510203" cy="3771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Dégradés de couleurs ou symboles proportionnels pour les données numériques. </a:t>
            </a:r>
            <a:endParaRPr lang="en-US" sz="1238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68892"/>
            <a:ext cx="3571875" cy="200025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5938828" y="600075"/>
            <a:ext cx="3062297" cy="489765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6" name="Shape 9"/>
          <p:cNvSpPr/>
          <p:nvPr/>
        </p:nvSpPr>
        <p:spPr>
          <a:xfrm>
            <a:off x="5938828" y="600075"/>
            <a:ext cx="21431" cy="4897655"/>
          </a:xfrm>
          <a:prstGeom prst="rect">
            <a:avLst/>
          </a:prstGeom>
          <a:solidFill>
            <a:srgbClr val="69B3E7"/>
          </a:solidFill>
          <a:ln/>
        </p:spPr>
      </p:sp>
      <p:sp>
        <p:nvSpPr>
          <p:cNvPr id="17" name="Text 10"/>
          <p:cNvSpPr/>
          <p:nvPr/>
        </p:nvSpPr>
        <p:spPr>
          <a:xfrm>
            <a:off x="6095991" y="671513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Principes de sémiologie</a:t>
            </a:r>
            <a:endParaRPr lang="en-US" sz="1575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859" y="1143000"/>
            <a:ext cx="142875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403172" y="1050131"/>
            <a:ext cx="448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Couleur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6851247" y="1050131"/>
            <a:ext cx="15132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Contrastées pour données 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6403172" y="1221581"/>
            <a:ext cx="21979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qualitatives, dégradés pour quantitatives 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8859" y="15430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403172" y="1450181"/>
            <a:ext cx="3651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6768368" y="1450181"/>
            <a:ext cx="18693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Variez les formes pour distinguer </a:t>
            </a:r>
            <a:endParaRPr lang="en-US" sz="837" dirty="0"/>
          </a:p>
        </p:txBody>
      </p:sp>
      <p:sp>
        <p:nvSpPr>
          <p:cNvPr id="25" name="Text 16"/>
          <p:cNvSpPr/>
          <p:nvPr/>
        </p:nvSpPr>
        <p:spPr>
          <a:xfrm>
            <a:off x="6403172" y="1621631"/>
            <a:ext cx="11731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différentes catégories </a:t>
            </a:r>
            <a:endParaRPr lang="en-US" sz="837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8859" y="1943100"/>
            <a:ext cx="71438" cy="142875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6331734" y="1850231"/>
            <a:ext cx="2982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Taille</a:t>
            </a:r>
            <a:endParaRPr lang="en-US" sz="837" dirty="0"/>
          </a:p>
        </p:txBody>
      </p:sp>
      <p:sp>
        <p:nvSpPr>
          <p:cNvPr id="28" name="Text 18"/>
          <p:cNvSpPr/>
          <p:nvPr/>
        </p:nvSpPr>
        <p:spPr>
          <a:xfrm>
            <a:off x="6629958" y="1850231"/>
            <a:ext cx="16454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Pour représenter des valeurs </a:t>
            </a:r>
            <a:endParaRPr lang="en-US" sz="837" dirty="0"/>
          </a:p>
        </p:txBody>
      </p:sp>
      <p:sp>
        <p:nvSpPr>
          <p:cNvPr id="29" name="Text 19"/>
          <p:cNvSpPr/>
          <p:nvPr/>
        </p:nvSpPr>
        <p:spPr>
          <a:xfrm>
            <a:off x="6331734" y="2021681"/>
            <a:ext cx="6998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quantitatives </a:t>
            </a:r>
            <a:endParaRPr lang="en-US" sz="837" dirty="0"/>
          </a:p>
        </p:txBody>
      </p:sp>
      <p:sp>
        <p:nvSpPr>
          <p:cNvPr id="30" name="Text 20"/>
          <p:cNvSpPr/>
          <p:nvPr/>
        </p:nvSpPr>
        <p:spPr>
          <a:xfrm>
            <a:off x="6095991" y="2293144"/>
            <a:ext cx="2762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5D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Bonnes pratiques</a:t>
            </a:r>
            <a:endParaRPr lang="en-US" sz="1575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1" y="2693194"/>
            <a:ext cx="142875" cy="11430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6310303" y="2664619"/>
            <a:ext cx="24965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Adaptez la symbolisation à l'objectif de la carte</a:t>
            </a:r>
            <a:endParaRPr lang="en-US" sz="837" dirty="0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1" y="2921794"/>
            <a:ext cx="142875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6310303" y="2893219"/>
            <a:ext cx="23760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Limitez le nombre de classes (5-7 maximum)</a:t>
            </a:r>
            <a:endParaRPr lang="en-US" sz="837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1" y="3236119"/>
            <a:ext cx="142875" cy="114300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6310303" y="3121819"/>
            <a:ext cx="25479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Tenez compte des conventions cartographiques</a:t>
            </a:r>
            <a:endParaRPr lang="en-US" sz="837" dirty="0"/>
          </a:p>
        </p:txBody>
      </p:sp>
      <p:pic>
        <p:nvPicPr>
          <p:cNvPr id="37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1" y="3550444"/>
            <a:ext cx="142875" cy="114300"/>
          </a:xfrm>
          <a:prstGeom prst="rect">
            <a:avLst/>
          </a:prstGeom>
        </p:spPr>
      </p:pic>
      <p:sp>
        <p:nvSpPr>
          <p:cNvPr id="38" name="Text 24"/>
          <p:cNvSpPr/>
          <p:nvPr/>
        </p:nvSpPr>
        <p:spPr>
          <a:xfrm>
            <a:off x="6310303" y="3521869"/>
            <a:ext cx="18908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Pensez à l'accessibilité (daltonisme)</a:t>
            </a:r>
            <a:endParaRPr lang="en-US" sz="837" dirty="0"/>
          </a:p>
        </p:txBody>
      </p:sp>
      <p:sp>
        <p:nvSpPr>
          <p:cNvPr id="39" name="Text 25"/>
          <p:cNvSpPr/>
          <p:nvPr/>
        </p:nvSpPr>
        <p:spPr>
          <a:xfrm>
            <a:off x="142875" y="5569167"/>
            <a:ext cx="8858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77777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Formation Initiation aux SIG avec ArcGIS 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1000</Words>
  <Application>Microsoft Office PowerPoint</Application>
  <PresentationFormat>Affichage à l'écran (16:9)</PresentationFormat>
  <Paragraphs>206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monospace</vt:lpstr>
      <vt:lpstr>Noto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Bakota KOUTOUMBOGA</cp:lastModifiedBy>
  <cp:revision>6</cp:revision>
  <dcterms:created xsi:type="dcterms:W3CDTF">2025-08-02T09:40:52Z</dcterms:created>
  <dcterms:modified xsi:type="dcterms:W3CDTF">2025-08-02T16:04:39Z</dcterms:modified>
</cp:coreProperties>
</file>